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103" r:id="rId1"/>
    <p:sldMasterId id="2147484087" r:id="rId2"/>
    <p:sldMasterId id="2147484075" r:id="rId3"/>
    <p:sldMasterId id="2147484095" r:id="rId4"/>
    <p:sldMasterId id="2147484127" r:id="rId5"/>
  </p:sldMasterIdLst>
  <p:notesMasterIdLst>
    <p:notesMasterId r:id="rId15"/>
  </p:notesMasterIdLst>
  <p:handoutMasterIdLst>
    <p:handoutMasterId r:id="rId16"/>
  </p:handoutMasterIdLst>
  <p:sldIdLst>
    <p:sldId id="259" r:id="rId6"/>
    <p:sldId id="262" r:id="rId7"/>
    <p:sldId id="263" r:id="rId8"/>
    <p:sldId id="261" r:id="rId9"/>
    <p:sldId id="264" r:id="rId10"/>
    <p:sldId id="265" r:id="rId11"/>
    <p:sldId id="268" r:id="rId12"/>
    <p:sldId id="267" r:id="rId13"/>
    <p:sldId id="269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FF99"/>
    <a:srgbClr val="FFAFAF"/>
    <a:srgbClr val="9A0000"/>
    <a:srgbClr val="C00000"/>
    <a:srgbClr val="70100E"/>
    <a:srgbClr val="9D1613"/>
    <a:srgbClr val="A30D09"/>
    <a:srgbClr val="FFD1D1"/>
    <a:srgbClr val="01B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9" autoAdjust="0"/>
    <p:restoredTop sz="94628" autoAdjust="0"/>
  </p:normalViewPr>
  <p:slideViewPr>
    <p:cSldViewPr snapToGrid="0">
      <p:cViewPr>
        <p:scale>
          <a:sx n="75" d="100"/>
          <a:sy n="75" d="100"/>
        </p:scale>
        <p:origin x="852" y="6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992303B-B05E-4CD2-B441-7FA9A08A4165}" type="datetime1">
              <a:rPr lang="en-US"/>
              <a:pPr/>
              <a:t>5/6/2014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A5BA1F-7071-4975-A7D6-896C463030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15DD2D1-6A70-4AE4-8670-DA6101AE1943}" type="datetime1">
              <a:rPr lang="en-US"/>
              <a:pPr/>
              <a:t>5/6/2014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070889-7315-47AE-9C79-79FAB6F222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578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9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14400"/>
            <a:ext cx="20955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14400"/>
            <a:ext cx="61341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89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228600"/>
            <a:ext cx="8269168" cy="74980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2" y="1069848"/>
            <a:ext cx="8269168" cy="507492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8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218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52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0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8940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46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2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50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955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35275"/>
            <a:ext cx="4040188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955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35275"/>
            <a:ext cx="4041775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66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5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05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27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1700"/>
            <a:ext cx="3008313" cy="1155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89000"/>
            <a:ext cx="5111750" cy="5237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008313" cy="4068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78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77899"/>
            <a:ext cx="5486400" cy="37496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59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606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14400"/>
            <a:ext cx="20955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14400"/>
            <a:ext cx="61341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8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749808"/>
            <a:ext cx="8269168" cy="74980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2" y="1609344"/>
            <a:ext cx="8269168" cy="45354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27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692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971" y="1797048"/>
            <a:ext cx="8229599" cy="1470025"/>
          </a:xfrm>
        </p:spPr>
        <p:txBody>
          <a:bodyPr anchor="b"/>
          <a:lstStyle>
            <a:lvl1pPr algn="ctr">
              <a:defRPr lang="en-US" kern="0">
                <a:solidFill>
                  <a:schemeClr val="tx2"/>
                </a:solidFill>
              </a:defRPr>
            </a:lvl1pPr>
          </a:lstStyle>
          <a:p>
            <a:pPr lvl="0" eaLnBrk="1" hangingPunct="1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970" y="3333748"/>
            <a:ext cx="8229599" cy="1152525"/>
          </a:xfrm>
        </p:spPr>
        <p:txBody>
          <a:bodyPr/>
          <a:lstStyle>
            <a:lvl1pPr marL="0" indent="0" algn="ctr">
              <a:buNone/>
              <a:defRPr lang="en-US" sz="2200" kern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 eaLnBrk="1" hangingPunct="1">
              <a:spcAft>
                <a:spcPct val="0"/>
              </a:spcAft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2D2D8A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8940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4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2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50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955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35275"/>
            <a:ext cx="4040188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955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35275"/>
            <a:ext cx="4041775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4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8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1700"/>
            <a:ext cx="3008313" cy="1155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89000"/>
            <a:ext cx="5111750" cy="5237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008313" cy="4068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9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77899"/>
            <a:ext cx="5486400" cy="37496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0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gi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8912" y="749808"/>
            <a:ext cx="8269168" cy="55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912" y="1397000"/>
            <a:ext cx="8269168" cy="474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300" y="6299200"/>
            <a:ext cx="6223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8219864" y="1"/>
            <a:ext cx="924136" cy="63550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1" name="Picture 2" descr="http://img2.findthebest.com/sites/default/files/2264/media/images/University_of_Pittsburgh_429104_i0.png"/>
          <p:cNvPicPr>
            <a:picLocks noChangeAspect="1" noChangeArrowheads="1"/>
          </p:cNvPicPr>
          <p:nvPr userDrawn="1"/>
        </p:nvPicPr>
        <p:blipFill>
          <a:blip r:embed="rId1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0046" y="47179"/>
            <a:ext cx="534924" cy="5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 userDrawn="1"/>
        </p:nvSpPr>
        <p:spPr bwMode="auto">
          <a:xfrm>
            <a:off x="914400" y="0"/>
            <a:ext cx="7305463" cy="635508"/>
          </a:xfrm>
          <a:prstGeom prst="rect">
            <a:avLst/>
          </a:prstGeom>
          <a:gradFill flip="none" rotWithShape="1">
            <a:gsLst>
              <a:gs pos="0">
                <a:srgbClr val="9A0000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14401" y="145364"/>
            <a:ext cx="7357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Georgia" pitchFamily="-112" charset="0"/>
              </a:rPr>
              <a:t>Weather Forecasting using Probabilistic Graphical Models</a:t>
            </a:r>
            <a:endParaRPr lang="en-US" sz="1600" b="1" dirty="0">
              <a:solidFill>
                <a:schemeClr val="bg1"/>
              </a:solidFill>
              <a:latin typeface="Georgia" pitchFamily="-112" charset="0"/>
            </a:endParaRPr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0" y="1"/>
            <a:ext cx="914401" cy="635508"/>
          </a:xfrm>
          <a:prstGeom prst="rect">
            <a:avLst/>
          </a:prstGeom>
          <a:solidFill>
            <a:srgbClr val="9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5" name="Picture 2" descr="http://www.cmu.edu/homeimages/CarnegieMellonUniversity_wordmark.gi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" y="36118"/>
            <a:ext cx="809806" cy="5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0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DB97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Char char="•"/>
        <a:defRPr sz="24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chemeClr val="accent1"/>
        </a:buClr>
        <a:buChar char="–"/>
        <a:defRPr sz="20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chemeClr val="accent1"/>
        </a:buClr>
        <a:buChar char="•"/>
        <a:defRPr sz="18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chemeClr val="accent1"/>
        </a:buClr>
        <a:buChar char="–"/>
        <a:defRPr sz="16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chemeClr val="accent1"/>
        </a:buClr>
        <a:buChar char="»"/>
        <a:defRPr sz="16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4" r:id="rId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DB97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000000"/>
        </a:buClr>
        <a:buChar char="•"/>
        <a:defRPr sz="24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chemeClr val="accent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•"/>
        <a:defRPr sz="1800">
          <a:solidFill>
            <a:schemeClr val="accent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1600">
          <a:solidFill>
            <a:schemeClr val="accent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»"/>
        <a:defRPr sz="1600">
          <a:solidFill>
            <a:schemeClr val="accent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8219864" y="1"/>
            <a:ext cx="924136" cy="63550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8912" y="749808"/>
            <a:ext cx="8269168" cy="55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912" y="1422400"/>
            <a:ext cx="8269168" cy="472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300" y="6299200"/>
            <a:ext cx="6223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050" name="Picture 2" descr="http://img2.findthebest.com/sites/default/files/2264/media/images/University_of_Pittsburgh_429104_i0.png"/>
          <p:cNvPicPr>
            <a:picLocks noChangeAspect="1" noChangeArrowheads="1"/>
          </p:cNvPicPr>
          <p:nvPr userDrawn="1"/>
        </p:nvPicPr>
        <p:blipFill>
          <a:blip r:embed="rId1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0046" y="47179"/>
            <a:ext cx="534924" cy="5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914400" y="0"/>
            <a:ext cx="7305463" cy="635508"/>
          </a:xfrm>
          <a:prstGeom prst="rect">
            <a:avLst/>
          </a:prstGeom>
          <a:gradFill flip="none" rotWithShape="1">
            <a:gsLst>
              <a:gs pos="0">
                <a:srgbClr val="9A0000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14401" y="145364"/>
            <a:ext cx="7357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Georgia" pitchFamily="-112" charset="0"/>
              </a:rPr>
              <a:t>Weather Forecasting using Probabilistic Graphical Models</a:t>
            </a:r>
            <a:endParaRPr lang="en-US" sz="1600" b="1" dirty="0">
              <a:solidFill>
                <a:schemeClr val="bg1"/>
              </a:solidFill>
              <a:latin typeface="Georgia" pitchFamily="-112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1"/>
            <a:ext cx="914401" cy="635508"/>
          </a:xfrm>
          <a:prstGeom prst="rect">
            <a:avLst/>
          </a:prstGeom>
          <a:solidFill>
            <a:srgbClr val="9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1026" name="Picture 2" descr="http://www.cmu.edu/homeimages/CarnegieMellonUniversity_wordmark.gi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" y="36118"/>
            <a:ext cx="809806" cy="5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5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000000"/>
        </a:buClr>
        <a:buChar char="•"/>
        <a:defRPr sz="24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•"/>
        <a:defRPr sz="18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1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»"/>
        <a:defRPr sz="1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31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102" r:id="rId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000000"/>
        </a:buClr>
        <a:buChar char="•"/>
        <a:defRPr sz="24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chemeClr val="accent2">
              <a:lumMod val="50000"/>
            </a:schemeClr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•"/>
        <a:defRPr sz="1800">
          <a:solidFill>
            <a:schemeClr val="accent2">
              <a:lumMod val="50000"/>
            </a:schemeClr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1600">
          <a:solidFill>
            <a:schemeClr val="accent2">
              <a:lumMod val="50000"/>
            </a:schemeClr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»"/>
        <a:defRPr sz="1600">
          <a:solidFill>
            <a:schemeClr val="accent2">
              <a:lumMod val="50000"/>
            </a:schemeClr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t="3158" r="30645" b="3158"/>
          <a:stretch/>
        </p:blipFill>
        <p:spPr>
          <a:xfrm>
            <a:off x="0" y="1"/>
            <a:ext cx="6343650" cy="6855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417" t="3125" b="3125"/>
          <a:stretch/>
        </p:blipFill>
        <p:spPr>
          <a:xfrm>
            <a:off x="2781300" y="0"/>
            <a:ext cx="6362699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/>
          <a:srcRect r="20000"/>
          <a:stretch/>
        </p:blipFill>
        <p:spPr>
          <a:xfrm>
            <a:off x="0" y="0"/>
            <a:ext cx="9144000" cy="885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/>
          <a:srcRect l="19746"/>
          <a:stretch/>
        </p:blipFill>
        <p:spPr>
          <a:xfrm>
            <a:off x="-29029" y="5972175"/>
            <a:ext cx="9173028" cy="88582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1" y="885825"/>
            <a:ext cx="9143999" cy="5086350"/>
          </a:xfrm>
          <a:prstGeom prst="rect">
            <a:avLst/>
          </a:prstGeom>
          <a:solidFill>
            <a:schemeClr val="bg1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9300" y="914400"/>
            <a:ext cx="7924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9812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300" y="6299200"/>
            <a:ext cx="6223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-112" charset="0"/>
              </a:defRPr>
            </a:lvl1pPr>
          </a:lstStyle>
          <a:p>
            <a:pPr>
              <a:defRPr/>
            </a:pPr>
            <a:endParaRPr lang="en-US">
              <a:solidFill>
                <a:srgbClr val="2D2D8A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0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000000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971" y="1660171"/>
            <a:ext cx="8229599" cy="2071356"/>
          </a:xfrm>
        </p:spPr>
        <p:txBody>
          <a:bodyPr/>
          <a:lstStyle/>
          <a:p>
            <a:r>
              <a:rPr lang="en-US" sz="4400" dirty="0"/>
              <a:t>Weather Forecasting using Probabilistic Graphical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970" y="3928834"/>
            <a:ext cx="8229599" cy="773798"/>
          </a:xfrm>
        </p:spPr>
        <p:txBody>
          <a:bodyPr/>
          <a:lstStyle/>
          <a:p>
            <a:r>
              <a:rPr lang="en-US" sz="3600" dirty="0" smtClean="0"/>
              <a:t>Felipe </a:t>
            </a:r>
            <a:r>
              <a:rPr lang="en-US" sz="3600" dirty="0" err="1" smtClean="0"/>
              <a:t>Hern</a:t>
            </a:r>
            <a:r>
              <a:rPr lang="es-CO" sz="3600" dirty="0" err="1" smtClean="0"/>
              <a:t>ández</a:t>
            </a:r>
            <a:r>
              <a:rPr lang="es-CO" sz="3600" dirty="0" smtClean="0"/>
              <a:t> </a:t>
            </a:r>
            <a:r>
              <a:rPr lang="es-CO" sz="3600" dirty="0" smtClean="0">
                <a:solidFill>
                  <a:schemeClr val="tx1"/>
                </a:solidFill>
              </a:rPr>
              <a:t>and</a:t>
            </a:r>
            <a:r>
              <a:rPr lang="es-CO" sz="3600" dirty="0" smtClean="0"/>
              <a:t> </a:t>
            </a:r>
            <a:r>
              <a:rPr lang="es-CO" sz="3600" dirty="0" smtClean="0">
                <a:solidFill>
                  <a:srgbClr val="70100E"/>
                </a:solidFill>
              </a:rPr>
              <a:t>Amos Ng</a:t>
            </a:r>
            <a:endParaRPr lang="en-US" sz="3600" dirty="0">
              <a:solidFill>
                <a:srgbClr val="70100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7078" y="4886816"/>
            <a:ext cx="47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Professor: </a:t>
            </a:r>
            <a:r>
              <a:rPr lang="en-US" dirty="0" smtClean="0">
                <a:solidFill>
                  <a:srgbClr val="70100E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Eric Xing</a:t>
            </a:r>
            <a:endParaRPr lang="en-US" dirty="0">
              <a:solidFill>
                <a:srgbClr val="70100E"/>
              </a:solidFill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7078" y="5458809"/>
            <a:ext cx="47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TA mentor: </a:t>
            </a:r>
            <a:r>
              <a:rPr lang="en-US" dirty="0" smtClean="0">
                <a:solidFill>
                  <a:srgbClr val="70100E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Dai Wei</a:t>
            </a:r>
            <a:endParaRPr lang="en-US" dirty="0">
              <a:solidFill>
                <a:srgbClr val="70100E"/>
              </a:solidFill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2682" y="1016794"/>
            <a:ext cx="57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Spring 2014 – Probabilistic </a:t>
            </a:r>
            <a:r>
              <a:rPr lang="en-US" sz="1800" dirty="0"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Graphical Models </a:t>
            </a:r>
            <a:r>
              <a:rPr lang="en-US" sz="1800" dirty="0" smtClean="0"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(10708)</a:t>
            </a:r>
            <a:endParaRPr lang="en-US" sz="1800" dirty="0"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78970" y="3785085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78970" y="1520920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78970" y="4733051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897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e/ef/USA_weather_forecast_2006-11-07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3" b="8545"/>
          <a:stretch/>
        </p:blipFill>
        <p:spPr bwMode="auto">
          <a:xfrm>
            <a:off x="-246745" y="0"/>
            <a:ext cx="9666514" cy="68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Weather forecasting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Physically-based global models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Physically-based local models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99"/>
                </a:solidFill>
              </a:rPr>
              <a:t>Artificial Neural Networks (ANN)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CCCFF"/>
                </a:solidFill>
              </a:rPr>
              <a:t>Fused ANN: support vector regression, particle swarm optimization, genetic algorithms, etc.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CCCFF"/>
                </a:solidFill>
              </a:rPr>
              <a:t>ANN-based: </a:t>
            </a:r>
            <a:r>
              <a:rPr lang="en-US" dirty="0" err="1">
                <a:solidFill>
                  <a:srgbClr val="CCCCFF"/>
                </a:solidFill>
              </a:rPr>
              <a:t>neuro</a:t>
            </a:r>
            <a:r>
              <a:rPr lang="en-US" dirty="0">
                <a:solidFill>
                  <a:srgbClr val="CCCCFF"/>
                </a:solidFill>
              </a:rPr>
              <a:t>-fuzzy models (NFM)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CCCFF"/>
                </a:solidFill>
              </a:rPr>
              <a:t>Fused NFM: wavelet transforms, genetic programming, etc.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99"/>
                </a:solidFill>
              </a:rPr>
              <a:t>Linear regression, discriminant analysis, logistic regression, etc.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0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1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073" y="865238"/>
            <a:ext cx="2304288" cy="1101214"/>
          </a:xfrm>
        </p:spPr>
        <p:txBody>
          <a:bodyPr/>
          <a:lstStyle/>
          <a:p>
            <a:pPr algn="r"/>
            <a:r>
              <a:rPr lang="en-US" dirty="0" smtClean="0"/>
              <a:t>NLDAS-2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77" y="865238"/>
            <a:ext cx="5767847" cy="5767847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8427" y="3231109"/>
            <a:ext cx="764934" cy="280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0858" y="6194126"/>
            <a:ext cx="1852503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hour accumulated rainfall (mm)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8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NLDAS-2 dataset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95639"/>
              </p:ext>
            </p:extLst>
          </p:nvPr>
        </p:nvGraphicFramePr>
        <p:xfrm>
          <a:off x="438150" y="1425674"/>
          <a:ext cx="8269288" cy="512260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314882"/>
                <a:gridCol w="4211240"/>
                <a:gridCol w="1743166"/>
              </a:tblGrid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Name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Units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precipitation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Accumulated height of precipitated water column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millimeters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available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potential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energy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180-0 </a:t>
                      </a:r>
                      <a:r>
                        <a:rPr lang="en-US" sz="1200" dirty="0" err="1">
                          <a:effectLst/>
                        </a:rPr>
                        <a:t>mb</a:t>
                      </a:r>
                      <a:r>
                        <a:rPr lang="en-US" sz="1200" dirty="0">
                          <a:effectLst/>
                        </a:rPr>
                        <a:t> above ground Convective Available Potential Energy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Joules per kilogram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% </a:t>
                      </a:r>
                      <a:r>
                        <a:rPr lang="es-MX" sz="1200" dirty="0" err="1">
                          <a:effectLst/>
                        </a:rPr>
                        <a:t>convective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precipitation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Fraction of total precipitation that is convective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none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LW </a:t>
                      </a:r>
                      <a:r>
                        <a:rPr lang="es-MX" sz="1200" dirty="0" err="1">
                          <a:effectLst/>
                        </a:rPr>
                        <a:t>radiation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Long wave radiation flux downwards (surface)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watts per square meter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SW radiation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Short wave radiation flux downwards (surface)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watts per square meter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potential evaporation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Potential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evaporation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millimeters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surface pressure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Surface </a:t>
                      </a:r>
                      <a:r>
                        <a:rPr lang="es-MX" sz="1200" dirty="0" err="1">
                          <a:effectLst/>
                        </a:rPr>
                        <a:t>pressure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pascals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specific humidity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 m above ground Specific humidity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none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temperature 2 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2 m </a:t>
                      </a:r>
                      <a:r>
                        <a:rPr lang="es-MX" sz="1200" dirty="0" err="1">
                          <a:effectLst/>
                        </a:rPr>
                        <a:t>above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ground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Temperature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kelvin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zonal wind speed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 m above ground Zonal wind speed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meters per second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meridional wind speed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 m above ground </a:t>
                      </a:r>
                      <a:r>
                        <a:rPr lang="en-US" sz="1200" dirty="0" err="1">
                          <a:effectLst/>
                        </a:rPr>
                        <a:t>Meridional</a:t>
                      </a:r>
                      <a:r>
                        <a:rPr lang="en-US" sz="1200" dirty="0">
                          <a:effectLst/>
                        </a:rPr>
                        <a:t> wind speed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meters</a:t>
                      </a:r>
                      <a:r>
                        <a:rPr lang="es-MX" sz="1200" dirty="0">
                          <a:effectLst/>
                        </a:rPr>
                        <a:t> per </a:t>
                      </a:r>
                      <a:r>
                        <a:rPr lang="es-MX" sz="1200" dirty="0" err="1">
                          <a:effectLst/>
                        </a:rPr>
                        <a:t>second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5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task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148" b="58871"/>
          <a:stretch/>
        </p:blipFill>
        <p:spPr>
          <a:xfrm>
            <a:off x="116848" y="1940971"/>
            <a:ext cx="4212506" cy="1431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5151" r="17955"/>
          <a:stretch/>
        </p:blipFill>
        <p:spPr>
          <a:xfrm>
            <a:off x="120052" y="3958658"/>
            <a:ext cx="4121748" cy="1908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8278"/>
          <a:stretch/>
        </p:blipFill>
        <p:spPr>
          <a:xfrm>
            <a:off x="4329354" y="1940971"/>
            <a:ext cx="4952345" cy="1431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7593"/>
          <a:stretch/>
        </p:blipFill>
        <p:spPr>
          <a:xfrm>
            <a:off x="4329354" y="4056124"/>
            <a:ext cx="4952345" cy="179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Graphical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7700" y="2895600"/>
            <a:ext cx="4533900" cy="3314700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 smtClean="0">
                <a:solidFill>
                  <a:schemeClr val="accent2">
                    <a:lumMod val="50000"/>
                  </a:schemeClr>
                </a:solidFill>
              </a:rPr>
              <a:t>Learning </a:t>
            </a:r>
            <a:r>
              <a:rPr lang="el-GR" sz="2800" dirty="0" smtClean="0">
                <a:solidFill>
                  <a:schemeClr val="accent2">
                    <a:lumMod val="50000"/>
                  </a:schemeClr>
                </a:solidFill>
              </a:rPr>
              <a:t>Σ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 = </a:t>
            </a:r>
            <a:r>
              <a:rPr lang="el-GR" sz="2800" dirty="0" smtClean="0">
                <a:solidFill>
                  <a:schemeClr val="accent2">
                    <a:lumMod val="50000"/>
                  </a:schemeClr>
                </a:solidFill>
              </a:rPr>
              <a:t>Ω</a:t>
            </a:r>
            <a:r>
              <a:rPr lang="en-US" sz="2800" baseline="30000" dirty="0">
                <a:solidFill>
                  <a:schemeClr val="accent2">
                    <a:lumMod val="50000"/>
                  </a:schemeClr>
                </a:solidFill>
              </a:rPr>
              <a:t>-1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Empirical covariance matrix</a:t>
            </a:r>
          </a:p>
          <a:p>
            <a:r>
              <a:rPr lang="en-US" dirty="0" smtClean="0"/>
              <a:t>Neighborhood lasso </a:t>
            </a:r>
            <a:r>
              <a:rPr lang="en-US" sz="1800" dirty="0" smtClean="0"/>
              <a:t>(</a:t>
            </a:r>
            <a:r>
              <a:rPr lang="en-US" sz="1800" dirty="0" err="1" smtClean="0"/>
              <a:t>Meinshausen</a:t>
            </a:r>
            <a:r>
              <a:rPr lang="en-US" sz="1800" dirty="0" smtClean="0"/>
              <a:t> &amp; </a:t>
            </a:r>
            <a:r>
              <a:rPr lang="en-US" sz="1800" dirty="0" err="1" smtClean="0"/>
              <a:t>Bulhmann</a:t>
            </a:r>
            <a:r>
              <a:rPr lang="en-US" sz="1800" dirty="0" smtClean="0"/>
              <a:t>, 2006)</a:t>
            </a:r>
          </a:p>
          <a:p>
            <a:r>
              <a:rPr lang="en-US" dirty="0" smtClean="0"/>
              <a:t>Graphical lasso     </a:t>
            </a:r>
            <a:r>
              <a:rPr lang="en-US" sz="1800" dirty="0" smtClean="0"/>
              <a:t>(Friedman </a:t>
            </a:r>
            <a:r>
              <a:rPr lang="en-US" sz="1800" i="1" dirty="0" smtClean="0"/>
              <a:t>et al.</a:t>
            </a:r>
            <a:r>
              <a:rPr lang="en-US" sz="1800" dirty="0" smtClean="0"/>
              <a:t>, 2008)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2778" r="11667" b="16667"/>
          <a:stretch/>
        </p:blipFill>
        <p:spPr>
          <a:xfrm>
            <a:off x="438912" y="2639567"/>
            <a:ext cx="3708400" cy="370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21" y="1521396"/>
            <a:ext cx="7219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Graphical Models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8912" y="1447800"/>
            <a:ext cx="4533900" cy="546100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 smtClean="0">
                <a:solidFill>
                  <a:schemeClr val="accent2">
                    <a:lumMod val="50000"/>
                  </a:schemeClr>
                </a:solidFill>
              </a:rPr>
              <a:t>Inference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0505" t="87775" b="448"/>
          <a:stretch/>
        </p:blipFill>
        <p:spPr>
          <a:xfrm>
            <a:off x="482600" y="3732212"/>
            <a:ext cx="4206321" cy="6111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66096" b="22168"/>
          <a:stretch/>
        </p:blipFill>
        <p:spPr>
          <a:xfrm>
            <a:off x="467487" y="2184400"/>
            <a:ext cx="5291313" cy="6090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1393" t="78199" b="12184"/>
          <a:stretch/>
        </p:blipFill>
        <p:spPr>
          <a:xfrm>
            <a:off x="469899" y="3009899"/>
            <a:ext cx="4688467" cy="4991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60211" b="79340"/>
          <a:stretch/>
        </p:blipFill>
        <p:spPr>
          <a:xfrm>
            <a:off x="5758801" y="2108201"/>
            <a:ext cx="1994964" cy="1015999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31696" y="4559300"/>
            <a:ext cx="84836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24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18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1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1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</a:pPr>
            <a:r>
              <a:rPr lang="en-US" kern="0" dirty="0" smtClean="0"/>
              <a:t>Naïve matrix inversion</a:t>
            </a:r>
          </a:p>
          <a:p>
            <a:r>
              <a:rPr lang="en-US" kern="0" dirty="0" smtClean="0"/>
              <a:t>Belief propagation (graph with no cycles)</a:t>
            </a:r>
            <a:endParaRPr lang="en-US" sz="1800" kern="0" dirty="0" smtClean="0"/>
          </a:p>
          <a:p>
            <a:r>
              <a:rPr lang="en-US" kern="0" dirty="0" smtClean="0"/>
              <a:t>Loopy belief propagation (graph with cycles)</a:t>
            </a:r>
          </a:p>
          <a:p>
            <a:r>
              <a:rPr lang="en-US" kern="0" dirty="0" smtClean="0"/>
              <a:t>Enhanced belief propagation (</a:t>
            </a:r>
            <a:r>
              <a:rPr lang="en-US" kern="0" dirty="0" err="1" smtClean="0"/>
              <a:t>Malioutov</a:t>
            </a:r>
            <a:r>
              <a:rPr lang="en-US" kern="0" dirty="0" smtClean="0"/>
              <a:t>, 2008)</a:t>
            </a:r>
            <a:endParaRPr lang="en-US" sz="1800" kern="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2667" b="79340"/>
          <a:stretch/>
        </p:blipFill>
        <p:spPr>
          <a:xfrm>
            <a:off x="5907000" y="3228444"/>
            <a:ext cx="2690900" cy="9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5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971" y="1660171"/>
            <a:ext cx="8229599" cy="2071356"/>
          </a:xfrm>
        </p:spPr>
        <p:txBody>
          <a:bodyPr/>
          <a:lstStyle/>
          <a:p>
            <a:r>
              <a:rPr lang="en-US" sz="4400" dirty="0"/>
              <a:t>Weather Forecasting using Probabilistic Graphical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970" y="3928834"/>
            <a:ext cx="8229599" cy="773798"/>
          </a:xfrm>
        </p:spPr>
        <p:txBody>
          <a:bodyPr/>
          <a:lstStyle/>
          <a:p>
            <a:r>
              <a:rPr lang="en-US" sz="3600" dirty="0" smtClean="0"/>
              <a:t>Felipe </a:t>
            </a:r>
            <a:r>
              <a:rPr lang="en-US" sz="3600" dirty="0" err="1" smtClean="0"/>
              <a:t>Hern</a:t>
            </a:r>
            <a:r>
              <a:rPr lang="es-CO" sz="3600" dirty="0" err="1" smtClean="0"/>
              <a:t>ández</a:t>
            </a:r>
            <a:r>
              <a:rPr lang="es-CO" sz="3600" dirty="0" smtClean="0"/>
              <a:t> </a:t>
            </a:r>
            <a:r>
              <a:rPr lang="es-CO" sz="3600" dirty="0" smtClean="0">
                <a:solidFill>
                  <a:schemeClr val="tx1"/>
                </a:solidFill>
              </a:rPr>
              <a:t>and</a:t>
            </a:r>
            <a:r>
              <a:rPr lang="es-CO" sz="3600" dirty="0" smtClean="0"/>
              <a:t> </a:t>
            </a:r>
            <a:r>
              <a:rPr lang="es-CO" sz="3600" dirty="0" smtClean="0">
                <a:solidFill>
                  <a:srgbClr val="70100E"/>
                </a:solidFill>
              </a:rPr>
              <a:t>Amos Ng</a:t>
            </a:r>
            <a:endParaRPr lang="en-US" sz="3600" dirty="0">
              <a:solidFill>
                <a:srgbClr val="70100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7078" y="4886816"/>
            <a:ext cx="47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Professor: </a:t>
            </a:r>
            <a:r>
              <a:rPr lang="en-US" dirty="0" smtClean="0">
                <a:solidFill>
                  <a:srgbClr val="70100E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Eric Xing</a:t>
            </a:r>
            <a:endParaRPr lang="en-US" dirty="0">
              <a:solidFill>
                <a:srgbClr val="70100E"/>
              </a:solidFill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7078" y="5458809"/>
            <a:ext cx="47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TA mentor: </a:t>
            </a:r>
            <a:r>
              <a:rPr lang="en-US" dirty="0" smtClean="0">
                <a:solidFill>
                  <a:srgbClr val="70100E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Dai Wei</a:t>
            </a:r>
            <a:endParaRPr lang="en-US" dirty="0">
              <a:solidFill>
                <a:srgbClr val="70100E"/>
              </a:solidFill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2682" y="1016794"/>
            <a:ext cx="57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0000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Spring 2014 – Probabilistic </a:t>
            </a:r>
            <a:r>
              <a:rPr lang="en-US" sz="1800" dirty="0">
                <a:solidFill>
                  <a:srgbClr val="000000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Graphical Models </a:t>
            </a:r>
            <a:r>
              <a:rPr lang="en-US" sz="1800" dirty="0" smtClean="0">
                <a:solidFill>
                  <a:srgbClr val="000000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(10708)</a:t>
            </a:r>
            <a:endParaRPr lang="en-US" sz="1800" dirty="0">
              <a:solidFill>
                <a:srgbClr val="000000"/>
              </a:solidFill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78970" y="3785085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78970" y="1520920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78970" y="4733051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972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7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3718</TotalTime>
  <Words>312</Words>
  <Application>Microsoft Office PowerPoint</Application>
  <PresentationFormat>On-screen Show (4:3)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MS PGothic</vt:lpstr>
      <vt:lpstr>Arial</vt:lpstr>
      <vt:lpstr>Calibri</vt:lpstr>
      <vt:lpstr>Georgia</vt:lpstr>
      <vt:lpstr>Times New Roman</vt:lpstr>
      <vt:lpstr>Verdana</vt:lpstr>
      <vt:lpstr>8_Blank Presentation</vt:lpstr>
      <vt:lpstr>6_Blank Presentation</vt:lpstr>
      <vt:lpstr>5_Blank Presentation</vt:lpstr>
      <vt:lpstr>7_Blank Presentation</vt:lpstr>
      <vt:lpstr>4_Blank Presentation</vt:lpstr>
      <vt:lpstr>Weather Forecasting using Probabilistic Graphical Models</vt:lpstr>
      <vt:lpstr>Weather forecasting</vt:lpstr>
      <vt:lpstr>PowerPoint Presentation</vt:lpstr>
      <vt:lpstr>NLDAS-2 dataset</vt:lpstr>
      <vt:lpstr>NLDAS-2 dataset</vt:lpstr>
      <vt:lpstr>Forecasting task</vt:lpstr>
      <vt:lpstr>Gaussian Graphical Models</vt:lpstr>
      <vt:lpstr>Gaussian Graphical Models</vt:lpstr>
      <vt:lpstr>Weather Forecasting using Probabilistic Graphical Models</vt:lpstr>
    </vt:vector>
  </TitlesOfParts>
  <Company>University of Pittsburgh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 et al. - AMS presentation</dc:title>
  <dc:creator>Felipe Hernández</dc:creator>
  <cp:lastModifiedBy>Felipe</cp:lastModifiedBy>
  <cp:revision>244</cp:revision>
  <dcterms:created xsi:type="dcterms:W3CDTF">2009-10-28T14:04:51Z</dcterms:created>
  <dcterms:modified xsi:type="dcterms:W3CDTF">2014-05-06T21:18:56Z</dcterms:modified>
</cp:coreProperties>
</file>